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3" r:id="rId3"/>
    <p:sldId id="261" r:id="rId4"/>
    <p:sldId id="272" r:id="rId5"/>
    <p:sldId id="278" r:id="rId6"/>
    <p:sldId id="257" r:id="rId7"/>
    <p:sldId id="279" r:id="rId8"/>
    <p:sldId id="280" r:id="rId9"/>
    <p:sldId id="281" r:id="rId10"/>
    <p:sldId id="282" r:id="rId11"/>
    <p:sldId id="270" r:id="rId12"/>
    <p:sldId id="260" r:id="rId13"/>
    <p:sldId id="265" r:id="rId14"/>
    <p:sldId id="267" r:id="rId15"/>
    <p:sldId id="277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66322" autoAdjust="0"/>
  </p:normalViewPr>
  <p:slideViewPr>
    <p:cSldViewPr>
      <p:cViewPr varScale="1">
        <p:scale>
          <a:sx n="48" d="100"/>
          <a:sy n="4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375A7-0E13-478F-A0C9-A4C485A0AEBE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F7F48-60C7-4997-BF71-C299C69E1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Нарушение сроков</a:t>
            </a:r>
            <a:r>
              <a:rPr lang="ru-RU" baseline="0" dirty="0" smtClean="0"/>
              <a:t> предоставления информации – не все районы выгрузили базу в </a:t>
            </a:r>
            <a:r>
              <a:rPr lang="ru-RU" baseline="0" dirty="0" err="1" smtClean="0"/>
              <a:t>соотвествии</a:t>
            </a:r>
            <a:r>
              <a:rPr lang="ru-RU" baseline="0" dirty="0" smtClean="0"/>
              <a:t> с планом-графиком предоставленным в Приказе </a:t>
            </a:r>
            <a:r>
              <a:rPr lang="ru-RU" baseline="0" dirty="0" err="1" smtClean="0"/>
              <a:t>МОиН</a:t>
            </a:r>
            <a:r>
              <a:rPr lang="ru-RU" baseline="0" dirty="0" smtClean="0"/>
              <a:t> РБ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Отсутствие требуемых данных по ОИВ (изменения в МСУ </a:t>
            </a:r>
            <a:r>
              <a:rPr lang="ru-RU" baseline="0" dirty="0" err="1" smtClean="0"/>
              <a:t>от.руководителей</a:t>
            </a:r>
            <a:r>
              <a:rPr lang="ru-RU" baseline="0" dirty="0" smtClean="0"/>
              <a:t> и </a:t>
            </a:r>
            <a:r>
              <a:rPr lang="ru-RU" baseline="0" dirty="0" err="1" smtClean="0"/>
              <a:t>мун.организаторов</a:t>
            </a:r>
            <a:r>
              <a:rPr lang="ru-RU" baseline="0" dirty="0" smtClean="0"/>
              <a:t>) было отправлено письмо от 26.02.16 о том чтобы отправить предварительную выгрузку по БД. И были прикреплены файлы с Приказами МОИНРБ, также </a:t>
            </a:r>
            <a:r>
              <a:rPr lang="ru-RU" baseline="0" dirty="0" err="1" smtClean="0"/>
              <a:t>принтскрины</a:t>
            </a:r>
            <a:r>
              <a:rPr lang="ru-RU" baseline="0" dirty="0" smtClean="0"/>
              <a:t> образцов по внесению в базу и т.д. Многие районы не просматривают прикрепленные файлы, и поэтому возникают проблемы и вопросы!!! 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Первоначальное внесение данных (паспорт, экзамены) некорректное и с ошибками!!!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u="none" dirty="0" smtClean="0">
                <a:solidFill>
                  <a:srgbClr val="76CF0B"/>
                </a:solidFill>
                <a:latin typeface="Franklin Gothic Demi" pitchFamily="34" charset="0"/>
              </a:rPr>
              <a:t>Внимательное прочтение инструкции,</a:t>
            </a:r>
            <a:r>
              <a:rPr lang="ru-RU" u="none" baseline="0" dirty="0" smtClean="0">
                <a:solidFill>
                  <a:srgbClr val="76CF0B"/>
                </a:solidFill>
                <a:latin typeface="Franklin Gothic Demi" pitchFamily="34" charset="0"/>
              </a:rPr>
              <a:t> у</a:t>
            </a:r>
            <a:r>
              <a:rPr lang="ru-RU" u="none" dirty="0" smtClean="0">
                <a:solidFill>
                  <a:srgbClr val="76CF0B"/>
                </a:solidFill>
                <a:latin typeface="Franklin Gothic Demi" pitchFamily="34" charset="0"/>
              </a:rPr>
              <a:t>меньшает избежать ошибок при работе с БД.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u="none" dirty="0" smtClean="0">
                <a:solidFill>
                  <a:srgbClr val="76CF0B"/>
                </a:solidFill>
                <a:latin typeface="Franklin Gothic Demi" pitchFamily="34" charset="0"/>
              </a:rPr>
              <a:t>Согласовывать выгрузку БД с РЦОИ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Необходимость ведения базы данных ГИА-9 равнозначна с  необходимостью ведения базы данных ЕГЭ;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1" baseline="0" dirty="0" smtClean="0"/>
              <a:t>Убедительная просьба, прочитывать всю инструкцию и письма от начала до конца!!! Указывать тему письма: если это выгрузка, то указывайте пожалуйста ОГЭ или ЕГЭ; если это заявка – пишите заявка например на досрочный период ГВЭ и т.д.</a:t>
            </a:r>
            <a:endParaRPr lang="ru-RU" b="1" i="1" u="none" dirty="0" smtClean="0">
              <a:solidFill>
                <a:srgbClr val="76CF0B"/>
              </a:solidFill>
              <a:latin typeface="Franklin Gothic Demi" pitchFamily="34" charset="0"/>
            </a:endParaRPr>
          </a:p>
          <a:p>
            <a:pPr marL="228600" indent="-228600">
              <a:buAutoNum type="arabicPeriod"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соответствии с приказом № 692 от 07.07.2015 г. «О внесении изменений в Порядок проведения ГИА по образовательным программам основного общего образования, утвержденный приказом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Минобрнауки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России от 25.12.2013 г. №1394» обучающиеся проходят ГИА по образовательным программам основного общего образования (ГИА-9)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обязательным учебным предметам (русский язык и математика)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также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двум учебным предметам по выбору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обучающегося. Обращаю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ваше внимание, что из числа выбранных предметов предоставляется право выбрать предметы </a:t>
            </a:r>
            <a:r>
              <a:rPr lang="ru-RU" baseline="0" dirty="0" smtClean="0"/>
              <a:t>бурятскому языку и/ или бурятской литературе, на основании </a:t>
            </a:r>
            <a:r>
              <a:rPr lang="ru-RU" dirty="0" smtClean="0"/>
              <a:t>Приказа МО</a:t>
            </a:r>
            <a:r>
              <a:rPr lang="ru-RU" baseline="0" dirty="0" smtClean="0"/>
              <a:t> и Н РБ №289 от 18.02.2016г. «О проведении государственной итоговой аттестации по образовательным программам основного общего образования в Республика Бурятия в 2016 году». Так же Решением ОИВ была выбрана первая модель экзаменационной работы, не предусматривающей выполнение реального химического элемента учебного предмета по Химии, и утвержденным Приказом МО и Н РБ №289 от 18.02.2016г.</a:t>
            </a:r>
            <a:endParaRPr lang="ru-RU" dirty="0" smtClean="0"/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2015-2016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уч.г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основанием для получения аттестата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 основном общем образовании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является успешное прохождение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ГИА-9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только по русскому языку и математике.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Результаты экзаменов по предметам по выбору, в том числе неудовлетворительные, не будут влиять на получение аттестата.</a:t>
            </a:r>
          </a:p>
          <a:p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2016-2017 </a:t>
            </a:r>
            <a:r>
              <a:rPr lang="ru-RU" sz="1200" b="1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уч.г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условием получения аттестата будет являться успешное прохождение ГИА-9 </a:t>
            </a:r>
            <a:r>
              <a:rPr lang="ru-RU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четырем учебным предметам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по обязательным предметам (русский язык и математика) и по двум предметам по выбору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u="sng" dirty="0" smtClean="0"/>
              <a:t>Внесено только одно изменение – это исключение экзаменатора собеседника!!!</a:t>
            </a:r>
            <a:endParaRPr kumimoji="0" lang="ru-RU" dirty="0" smtClean="0"/>
          </a:p>
          <a:p>
            <a:r>
              <a:rPr lang="ru-RU" baseline="0" dirty="0" smtClean="0"/>
              <a:t>Приказом МО и Н РБ №289 от 18.02.2016г. - Экзамен по иностранным языкам будет проводится в один день (письменная и устная часть раздел «Говорение») </a:t>
            </a:r>
            <a:endParaRPr kumimoji="0" lang="ru-RU" b="1" dirty="0" smtClean="0"/>
          </a:p>
          <a:p>
            <a:endParaRPr kumimoji="0"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Кроме обработки результатов экзаменов осуществляется</a:t>
            </a:r>
            <a:r>
              <a:rPr lang="ru-RU" baseline="0" dirty="0" smtClean="0"/>
              <a:t> обработка машиночитаемых форм 13-02 </a:t>
            </a:r>
            <a:r>
              <a:rPr lang="ru-RU" baseline="0" dirty="0" err="1" smtClean="0"/>
              <a:t>маш</a:t>
            </a:r>
            <a:r>
              <a:rPr lang="ru-RU" baseline="0" dirty="0" smtClean="0"/>
              <a:t>, 18 </a:t>
            </a:r>
            <a:r>
              <a:rPr lang="ru-RU" baseline="0" dirty="0" err="1" smtClean="0"/>
              <a:t>маш</a:t>
            </a:r>
            <a:r>
              <a:rPr lang="ru-RU" baseline="0" dirty="0" smtClean="0"/>
              <a:t>.</a:t>
            </a:r>
            <a:endParaRPr lang="ru-RU" dirty="0" smtClean="0"/>
          </a:p>
          <a:p>
            <a:r>
              <a:rPr lang="ru-RU" dirty="0" smtClean="0"/>
              <a:t>Формы заполняются черной </a:t>
            </a:r>
            <a:r>
              <a:rPr lang="ru-RU" dirty="0" err="1" smtClean="0"/>
              <a:t>гелевой</a:t>
            </a:r>
            <a:r>
              <a:rPr lang="ru-RU" dirty="0" smtClean="0"/>
              <a:t> пастой!!! Обязательно подпись члена ГЭК и руководитель ППЭ.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ru-RU" dirty="0" smtClean="0"/>
              <a:t>Доставка осуществлялась в 2015 году по схеме </a:t>
            </a:r>
            <a:r>
              <a:rPr kumimoji="0" lang="ru-RU" dirty="0" err="1" smtClean="0"/>
              <a:t>котрый</a:t>
            </a:r>
            <a:r>
              <a:rPr kumimoji="0" lang="ru-RU" dirty="0" smtClean="0"/>
              <a:t> представлен на слайде </a:t>
            </a:r>
          </a:p>
          <a:p>
            <a:pPr eaLnBrk="1" hangingPunct="1">
              <a:spcBef>
                <a:spcPct val="0"/>
              </a:spcBef>
            </a:pPr>
            <a:r>
              <a:rPr kumimoji="0" lang="ru-RU" dirty="0" smtClean="0"/>
              <a:t>Изменений в схеме доставки в 2016 г. не планируется.</a:t>
            </a:r>
          </a:p>
          <a:p>
            <a:pPr eaLnBrk="1" hangingPunct="1">
              <a:spcBef>
                <a:spcPct val="0"/>
              </a:spcBef>
            </a:pPr>
            <a:r>
              <a:rPr kumimoji="0" lang="ru-RU" dirty="0" smtClean="0"/>
              <a:t>Русский язык и математика будет проверяться</a:t>
            </a:r>
            <a:r>
              <a:rPr kumimoji="0" lang="ru-RU" baseline="0" dirty="0" smtClean="0"/>
              <a:t> на уровне региона, по остальным предметам вопрос решается вышестоящим руководством.</a:t>
            </a:r>
            <a:endParaRPr kumimoji="0"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Бланки ГИА-9</a:t>
            </a:r>
          </a:p>
          <a:p>
            <a:r>
              <a:rPr lang="ru-RU" dirty="0" smtClean="0"/>
              <a:t>- В </a:t>
            </a:r>
            <a:r>
              <a:rPr lang="ru-RU" dirty="0" err="1" smtClean="0"/>
              <a:t>Индив.Комплект</a:t>
            </a:r>
            <a:r>
              <a:rPr lang="ru-RU" dirty="0" smtClean="0"/>
              <a:t> участника входит: Бланк ответов №1 и №2, КИМ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- При необходимости участнику выдается дополнительный бланк №2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(заполнить поля: код региона, код предмета, название предмета, номер варианта, номер КИМ, в поле «Лист №» вписывается следующий по порядку номер бланка, т.е. 2, 3 и т.д.).</a:t>
            </a:r>
            <a:endParaRPr lang="ru-RU" dirty="0" smtClean="0"/>
          </a:p>
          <a:p>
            <a:r>
              <a:rPr lang="ru-RU" dirty="0" smtClean="0"/>
              <a:t>- В Бланке ответов</a:t>
            </a:r>
            <a:r>
              <a:rPr lang="ru-RU" baseline="0" dirty="0" smtClean="0"/>
              <a:t> №1 проставлены даты экзаменов, код региона, №варианта и номер КИМ.</a:t>
            </a:r>
          </a:p>
          <a:p>
            <a:r>
              <a:rPr lang="ru-RU" dirty="0" smtClean="0"/>
              <a:t>- Дата экзамена проставлена на бланке ответов №1</a:t>
            </a:r>
          </a:p>
          <a:p>
            <a:r>
              <a:rPr lang="ru-RU" dirty="0" smtClean="0"/>
              <a:t>- Код региона проставлены</a:t>
            </a:r>
            <a:r>
              <a:rPr lang="ru-RU" baseline="0" dirty="0" smtClean="0"/>
              <a:t> в бланке ответов №1 и 2.</a:t>
            </a:r>
          </a:p>
          <a:p>
            <a:r>
              <a:rPr lang="ru-RU" baseline="0" dirty="0" smtClean="0"/>
              <a:t>- Номер варианта и номер КИМ должны совпадать в бланках ответов №1 и 2, а также в КИМ.</a:t>
            </a:r>
          </a:p>
          <a:p>
            <a:r>
              <a:rPr lang="ru-RU" b="1" i="1" baseline="0" dirty="0" smtClean="0"/>
              <a:t>Нововведение:  </a:t>
            </a:r>
            <a:r>
              <a:rPr lang="ru-RU" baseline="0" dirty="0" smtClean="0"/>
              <a:t>в Бланке ответов №1 в нижнем левом углу появились новые метки: об удалении с экзамена в связи с нарушением порядка и не закончил экзамен по уважительной причине.</a:t>
            </a:r>
          </a:p>
          <a:p>
            <a:r>
              <a:rPr lang="ru-RU" baseline="0" dirty="0" smtClean="0"/>
              <a:t>Если по той или иной причине будут такие участники, проставляется метка в одной из нужных и обязательно заполняется акт об удалении с экзамена. В присутствии участника, члена ГЭК, </a:t>
            </a:r>
            <a:r>
              <a:rPr lang="ru-RU" baseline="0" dirty="0" err="1" smtClean="0"/>
              <a:t>рук.ППЭ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общ.наблюдателя</a:t>
            </a:r>
            <a:r>
              <a:rPr lang="ru-RU" baseline="0" dirty="0" smtClean="0"/>
              <a:t>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 упаковываются следующим образом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один пакет - Бланки ответов № 1; во второй пакет - Бланки ответов № 2, в том числе и дополнительные бланки ответов №2. Дополнительный Бланк ответов № 2 необходимо размещать за основным Бланком ответов № 2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конверты с КИМ и доставляются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РЦОИ.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 слова руководителя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Сергея Кравцова сказано, что -</a:t>
            </a:r>
            <a:r>
              <a:rPr lang="ru-RU" baseline="0" dirty="0" smtClean="0"/>
              <a:t> :</a:t>
            </a:r>
            <a:r>
              <a:rPr lang="ru-RU" dirty="0" smtClean="0"/>
              <a:t>В 2016</a:t>
            </a:r>
            <a:r>
              <a:rPr lang="ru-RU" baseline="0" dirty="0" smtClean="0"/>
              <a:t> году будут выбраны </a:t>
            </a:r>
            <a:r>
              <a:rPr lang="ru-RU" dirty="0" smtClean="0"/>
              <a:t>два-три муниципалитета в каждом регионе,  для присутствия федеральных общественных наблюдателей на экзаменах, и</a:t>
            </a:r>
            <a:r>
              <a:rPr lang="ru-RU" baseline="0" dirty="0" smtClean="0"/>
              <a:t> </a:t>
            </a:r>
            <a:r>
              <a:rPr lang="ru-RU" dirty="0" smtClean="0"/>
              <a:t>сравнить результаты с результатами других муниципалитетов. По его словам, школьники получают по ГИА-9 хорошие оценки, не имея соответствующих знаний, а затем переходят в старшую школу, у них возникают проблемы при сдаче ЕГЭ. Он добавил, что отсутствие должного контроля за экзаменами в девятых классах «</a:t>
            </a:r>
            <a:r>
              <a:rPr lang="ru-RU" dirty="0" err="1" smtClean="0"/>
              <a:t>дестимулирует</a:t>
            </a:r>
            <a:r>
              <a:rPr lang="ru-RU" dirty="0" smtClean="0"/>
              <a:t> школьников учиться», и только объективное проведение экзамена заставит школьников готовиться к нему ответственно, в школах необходимо объективно проводить все экзаменационные процедуры, а не только ЕГЭ, организуемый на федеральном уровне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F7F48-60C7-4997-BF71-C299C69E13A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tiff"/><Relationship Id="rId4" Type="http://schemas.openxmlformats.org/officeDocument/2006/relationships/image" Target="../media/image7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643050"/>
            <a:ext cx="7429552" cy="250033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Информационно-технологическое обеспечение проведения ГИА-9 и направления развития на 2016 год</a:t>
            </a:r>
            <a:endParaRPr lang="ru-RU" sz="3600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9" y="142867"/>
            <a:ext cx="1825913" cy="6429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357166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«РЦОИ и ОКО»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5786454"/>
            <a:ext cx="294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Гл.специалист РЦОИ ЕГЭ</a:t>
            </a: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Надагурова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Т.В.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28794" y="1142984"/>
            <a:ext cx="5697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Обработка результатов экзаменов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785926"/>
            <a:ext cx="844423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Сканирование и верификация бланков №1 и №2;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Задания с развернутым ответом (проверяются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экспертами ПК);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Устная часть (прослушивание аудиозаписи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экспертами ПК).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" y="-24"/>
            <a:ext cx="1714512" cy="6037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pic>
        <p:nvPicPr>
          <p:cNvPr id="4" name="Picture 3" descr="\\Rkovalkov\гиа 2015\2_Боевое тестирование\Доработки\Сводная ведомость 13-02 ГИА  2015_2v.tif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395536" y="1357298"/>
            <a:ext cx="4533104" cy="3205258"/>
          </a:xfrm>
          <a:prstGeom prst="rect">
            <a:avLst/>
          </a:prstGeom>
          <a:noFill/>
        </p:spPr>
      </p:pic>
      <p:pic>
        <p:nvPicPr>
          <p:cNvPr id="6" name="Picture 4" descr="C:\Users\stikhomirov\AppData\Roaming\Skype\My Skype Received Files\EGE16_Vd (2)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285860"/>
            <a:ext cx="3502486" cy="49534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07704" y="4572008"/>
            <a:ext cx="1584176" cy="40011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Franklin Gothic Demi" pitchFamily="34" charset="0"/>
              </a:rPr>
              <a:t>13 МАШ</a:t>
            </a:r>
            <a:endParaRPr lang="ru-RU" sz="2000" b="1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5643578"/>
            <a:ext cx="1584176" cy="40011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Franklin Gothic Demi" pitchFamily="34" charset="0"/>
              </a:rPr>
              <a:t>18 МАШ</a:t>
            </a:r>
            <a:endParaRPr lang="ru-RU" sz="2000" b="1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642918"/>
            <a:ext cx="9164638" cy="612229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Обработка машиночитаемых форм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-24"/>
            <a:ext cx="1825913" cy="57148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13071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Стрелка вниз 5"/>
          <p:cNvSpPr>
            <a:spLocks noChangeArrowheads="1"/>
          </p:cNvSpPr>
          <p:nvPr/>
        </p:nvSpPr>
        <p:spPr bwMode="auto">
          <a:xfrm>
            <a:off x="4445002" y="2071678"/>
            <a:ext cx="484188" cy="4318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4071934" y="2571744"/>
            <a:ext cx="1331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член ГЭК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348" y="1357298"/>
            <a:ext cx="7858180" cy="461665"/>
          </a:xfrm>
          <a:prstGeom prst="rect">
            <a:avLst/>
          </a:prstGeom>
          <a:gradFill>
            <a:gsLst>
              <a:gs pos="0">
                <a:srgbClr val="0033CC">
                  <a:alpha val="47451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0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Региональный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центр обработки информации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4546" y="2928934"/>
            <a:ext cx="4643470" cy="461665"/>
          </a:xfrm>
          <a:prstGeom prst="rect">
            <a:avLst/>
          </a:prstGeom>
          <a:gradFill>
            <a:gsLst>
              <a:gs pos="0">
                <a:srgbClr val="0033CC">
                  <a:alpha val="47451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0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Доставка до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МСУ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>
            <a:spLocks noChangeArrowheads="1"/>
          </p:cNvSpPr>
          <p:nvPr/>
        </p:nvSpPr>
        <p:spPr bwMode="auto">
          <a:xfrm>
            <a:off x="4445003" y="3571876"/>
            <a:ext cx="484187" cy="4318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5984" y="4538971"/>
            <a:ext cx="4643470" cy="461665"/>
          </a:xfrm>
          <a:prstGeom prst="rect">
            <a:avLst/>
          </a:prstGeom>
          <a:gradFill>
            <a:gsLst>
              <a:gs pos="0">
                <a:srgbClr val="0033CC">
                  <a:alpha val="47451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000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Доставка до ППЭ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643174" y="571480"/>
            <a:ext cx="4387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Доставка ЭМ</a:t>
            </a: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4000496" y="4071942"/>
            <a:ext cx="1331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член ГЭК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357422" y="500042"/>
            <a:ext cx="51435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Бланки ГИА-9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\\rkovalkov\ГИА 2016\1_Тренировочное тестирование\Бланки\СО_ЗНАКОМЕСТАМИ\Бланк ответов №2_1v.tif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3214678" y="1071546"/>
            <a:ext cx="2954348" cy="430530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Picture 4" descr="\\rkovalkov\ГИА 2016\1_Тренировочное тестирование\Бланки\СО_ЗНАКОМЕСТАМИ\Дополнительный бланк ответов №2_1v.tif"/>
          <p:cNvPicPr>
            <a:picLocks noChangeAspect="1" noChangeArrowheads="1"/>
          </p:cNvPicPr>
          <p:nvPr/>
        </p:nvPicPr>
        <p:blipFill>
          <a:blip r:embed="rId5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6250019" y="1142984"/>
            <a:ext cx="2822575" cy="427514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1" name="Прямоугольник 11"/>
          <p:cNvSpPr>
            <a:spLocks noChangeArrowheads="1"/>
          </p:cNvSpPr>
          <p:nvPr/>
        </p:nvSpPr>
        <p:spPr bwMode="auto">
          <a:xfrm>
            <a:off x="6264306" y="5643578"/>
            <a:ext cx="280828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50" lvl="1" indent="-6350" algn="ctr">
              <a:spcAft>
                <a:spcPts val="600"/>
              </a:spcAft>
            </a:pPr>
            <a:r>
              <a:rPr lang="ru-RU" sz="1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бланк №2 (при необходимости)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>
            <a:lum bright="-20000" contrast="40000"/>
          </a:blip>
          <a:srcRect l="16925" t="10567" r="20882" b="17327"/>
          <a:stretch>
            <a:fillRect/>
          </a:stretch>
        </p:blipFill>
        <p:spPr bwMode="auto">
          <a:xfrm>
            <a:off x="3643306" y="2500306"/>
            <a:ext cx="4500594" cy="3200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3" descr="C:\Users\Porandaykina\AppData\Local\Microsoft\Windows\Temporary Internet Files\Content.Outlook\LXGUHQFJ\Математика_3v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55" y="1071546"/>
            <a:ext cx="318462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14282" y="5214950"/>
            <a:ext cx="1658936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88721" y="5662214"/>
            <a:ext cx="302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Метки </a:t>
            </a:r>
            <a:r>
              <a:rPr lang="ru-RU" sz="1400" b="1" dirty="0" smtClean="0">
                <a:solidFill>
                  <a:srgbClr val="C00000"/>
                </a:solidFill>
              </a:rPr>
              <a:t>об </a:t>
            </a:r>
            <a:r>
              <a:rPr lang="ru-RU" sz="1400" b="1" dirty="0">
                <a:solidFill>
                  <a:srgbClr val="C00000"/>
                </a:solidFill>
              </a:rPr>
              <a:t>удалении </a:t>
            </a:r>
          </a:p>
          <a:p>
            <a:r>
              <a:rPr lang="ru-RU" sz="1400" b="1" dirty="0">
                <a:solidFill>
                  <a:srgbClr val="C00000"/>
                </a:solidFill>
              </a:rPr>
              <a:t>и не </a:t>
            </a:r>
            <a:r>
              <a:rPr lang="ru-RU" sz="1400" b="1" dirty="0" smtClean="0">
                <a:solidFill>
                  <a:srgbClr val="C00000"/>
                </a:solidFill>
              </a:rPr>
              <a:t>завершении экзамена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1571612"/>
            <a:ext cx="35719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03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00430" y="1571612"/>
            <a:ext cx="35719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03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14546" y="1214422"/>
            <a:ext cx="714380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27-05-16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14546" y="1857364"/>
            <a:ext cx="857256" cy="2143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555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86380" y="1857364"/>
            <a:ext cx="642942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555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29124" y="2857496"/>
            <a:ext cx="561980" cy="1333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555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643174" y="1571612"/>
            <a:ext cx="35719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24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00694" y="1571612"/>
            <a:ext cx="35719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24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3286124"/>
            <a:ext cx="35719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70C0"/>
                </a:solidFill>
              </a:rPr>
              <a:t>24</a:t>
            </a:r>
            <a:endParaRPr lang="ru-RU" sz="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724632"/>
            <a:ext cx="4643470" cy="561228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Пересдача ГИА-9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357562"/>
            <a:ext cx="78581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В случае, если выпускник 9 класса получит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два неудовлетворительных результата по обязательным предметам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повторно неудовлетворительный результат по одному из обязательных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может быть допущен к пересдаче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ГИА-9</a:t>
            </a:r>
            <a:r>
              <a:rPr lang="ru-RU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ранее 1 сентября 2016 года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42910" y="1357298"/>
            <a:ext cx="79296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случае получения обучающимися на ГИА-9 неудовлетворительных результатов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более чем по двум учебным предметам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обязательный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и/или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предмет по выбору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предмета по выбору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они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будут повторно допущены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сдаче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ГИА-9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соответствующим учебным предметам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установленные единым расписанием сроки.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1081822"/>
            <a:ext cx="8305800" cy="775542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Усиление контроля за объективностью проведения ГИА-9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098783"/>
            <a:ext cx="814393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привлечение федеральных общественных наблюдателей к контролю за проведением ГИА-9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выборочный контроль общественных наблюдателей (два-три муниципалитета в регионе)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сравнение результатов ГИА-9 с результатами других муниципалитетов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" y="-24"/>
            <a:ext cx="1714512" cy="6037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179512" y="1357298"/>
            <a:ext cx="8678738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2438" indent="-452438" algn="just"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Нарушения сроков предоставления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БД в РЦОИ;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438" indent="-452438">
              <a:spcAft>
                <a:spcPts val="600"/>
              </a:spcAft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требуемых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данных ;</a:t>
            </a:r>
          </a:p>
          <a:p>
            <a:pPr marL="452438" indent="-452438">
              <a:spcAft>
                <a:spcPts val="600"/>
              </a:spcAft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Некорректное внесение личных данных учащихся; </a:t>
            </a:r>
          </a:p>
          <a:p>
            <a:pPr marL="452438" indent="-452438">
              <a:spcAft>
                <a:spcPts val="600"/>
              </a:spcAft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Внимательное прочтение документации;</a:t>
            </a:r>
          </a:p>
          <a:p>
            <a:pPr marL="452438" indent="-452438">
              <a:spcAft>
                <a:spcPts val="600"/>
              </a:spcAft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Согласовывать действия импорта БД в РЦОИ</a:t>
            </a:r>
          </a:p>
          <a:p>
            <a:pPr marL="452438" indent="-452438"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Необходимость ведения базы данных ГИА-9 равнозначна с  необходимостью ведения базы данных ЕГЭ;</a:t>
            </a:r>
          </a:p>
          <a:p>
            <a:pPr marL="271463" indent="-271463">
              <a:buFont typeface="Wingdings" pitchFamily="2" charset="2"/>
              <a:buChar char="§"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113" lvl="1" indent="-11113" algn="just">
              <a:buFont typeface="Wingdings" pitchFamily="2" charset="2"/>
              <a:buChar char="§"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14348" y="714356"/>
            <a:ext cx="7715304" cy="612229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сложности по введению РИС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2357430"/>
            <a:ext cx="6746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 !!!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1071546"/>
            <a:ext cx="85725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23 муниципальных образованиях Республики Бурятия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Региональной информационной системе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12 марта 2016</a:t>
            </a: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</a:t>
            </a: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зарегистрировано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10779 участников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из них: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Основной государственный экзамен (ОГЭ):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10532</a:t>
            </a:r>
          </a:p>
          <a:p>
            <a:pPr marL="0" marR="0" lvl="0" indent="5397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Государственный выпускной экзамен (ГВЭ):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247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" y="-24"/>
            <a:ext cx="1714512" cy="6037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Гоударственное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бюджетной учреждение «РЦОИ и ОКО»</a:t>
            </a:r>
            <a:endParaRPr lang="ru-RU" b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928663" y="1496039"/>
            <a:ext cx="7286676" cy="1432895"/>
            <a:chOff x="357190" y="142874"/>
            <a:chExt cx="6044989" cy="1432895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7190" y="142874"/>
              <a:ext cx="6044989" cy="143289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427138" y="212822"/>
              <a:ext cx="5905093" cy="1292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013" tIns="0" rIns="189013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accent1">
                      <a:lumMod val="10000"/>
                    </a:schemeClr>
                  </a:solidFill>
                </a:rPr>
                <a:t>Обязательная сдача 4 предметов</a:t>
              </a:r>
              <a:endParaRPr lang="ru-RU" sz="1600" b="0" kern="1200" dirty="0" smtClean="0">
                <a:solidFill>
                  <a:schemeClr val="accent1">
                    <a:lumMod val="1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0" kern="1200" dirty="0" smtClean="0">
                  <a:solidFill>
                    <a:schemeClr val="accent1">
                      <a:lumMod val="10000"/>
                    </a:schemeClr>
                  </a:solidFill>
                </a:rPr>
                <a:t>(приказ № 692 от 07.07.15г. </a:t>
              </a:r>
              <a:r>
                <a:rPr lang="ru-RU" sz="1600" b="0" kern="1200" dirty="0" smtClean="0">
                  <a:solidFill>
                    <a:schemeClr val="bg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rPr>
                <a:t>«О внесении изменений в Порядок проведения ГИА по образовательным программам основного общего образования, утвержденный приказом </a:t>
              </a:r>
              <a:r>
                <a:rPr lang="ru-RU" sz="1600" b="0" kern="1200" dirty="0" err="1" smtClean="0">
                  <a:solidFill>
                    <a:schemeClr val="bg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rPr>
                <a:t>Минобрнауки</a:t>
              </a:r>
              <a:r>
                <a:rPr lang="ru-RU" sz="1600" b="0" kern="1200" dirty="0" smtClean="0">
                  <a:solidFill>
                    <a:schemeClr val="bg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rPr>
                <a:t> России от 25.12.2013 г. №1394»</a:t>
              </a:r>
              <a:r>
                <a:rPr lang="ru-RU" sz="1600" b="0" kern="1200" dirty="0" smtClean="0">
                  <a:solidFill>
                    <a:schemeClr val="bg1">
                      <a:lumMod val="85000"/>
                      <a:lumOff val="15000"/>
                    </a:schemeClr>
                  </a:solidFill>
                </a:rPr>
                <a:t>)</a:t>
              </a:r>
              <a:endParaRPr lang="ru-RU" sz="1600" b="0" kern="1200" dirty="0">
                <a:solidFill>
                  <a:schemeClr val="bg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928663" y="3131011"/>
            <a:ext cx="7215238" cy="968116"/>
            <a:chOff x="357190" y="1857390"/>
            <a:chExt cx="6030545" cy="96811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357190" y="1857390"/>
              <a:ext cx="6030545" cy="9681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6"/>
            <p:cNvSpPr/>
            <p:nvPr/>
          </p:nvSpPr>
          <p:spPr>
            <a:xfrm>
              <a:off x="404450" y="1869627"/>
              <a:ext cx="5936025" cy="8735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013" tIns="0" rIns="189013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accent1">
                      <a:lumMod val="10000"/>
                    </a:schemeClr>
                  </a:solidFill>
                </a:rPr>
                <a:t>Проведение экзамена по иностранному языку аналогично ЕГЭ</a:t>
              </a:r>
              <a:endParaRPr lang="ru-RU" sz="2000" b="1" kern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954712" y="4437112"/>
            <a:ext cx="7160688" cy="953176"/>
            <a:chOff x="403720" y="3214708"/>
            <a:chExt cx="6044802" cy="953176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417977" y="3214708"/>
              <a:ext cx="6030545" cy="95317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8"/>
            <p:cNvSpPr/>
            <p:nvPr/>
          </p:nvSpPr>
          <p:spPr>
            <a:xfrm>
              <a:off x="403720" y="3261238"/>
              <a:ext cx="5937485" cy="860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9013" tIns="0" rIns="189013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chemeClr val="accent1">
                      <a:lumMod val="10000"/>
                    </a:schemeClr>
                  </a:solidFill>
                </a:rPr>
                <a:t>Химия – модель выбора №1</a:t>
              </a:r>
              <a:endParaRPr lang="ru-RU" sz="2000" b="1" kern="1200" dirty="0">
                <a:solidFill>
                  <a:schemeClr val="accent1">
                    <a:lumMod val="10000"/>
                  </a:schemeClr>
                </a:solidFill>
              </a:endParaRPr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785786" y="714356"/>
            <a:ext cx="7772400" cy="576638"/>
          </a:xfrm>
          <a:prstGeom prst="rect">
            <a:avLst/>
          </a:prstGeom>
        </p:spPr>
        <p:txBody>
          <a:bodyPr vert="horz" anchor="b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Нововведения в 2016 году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345024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015579"/>
            <a:ext cx="8286808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Обязательная сдача 4-х предметов: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обязательных учебных предмета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(русский язык и математика)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предмета из числа учебных предметов по выбору учащегося 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Бурятский язык и литература</a:t>
            </a: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Химия  (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модель) </a:t>
            </a:r>
            <a:endParaRPr lang="ru-RU" sz="3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85728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923868"/>
            <a:ext cx="807249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получения аттестата необходимо: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2015-2016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успешное прохождение ГИА ТОЛЬКО по русскому языку и математике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(результаты экзаменов по предметам по выбору, в том числе неудовлетворительные, не будут влиять на получение аттестата)</a:t>
            </a:r>
          </a:p>
          <a:p>
            <a:pPr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2016-2017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успешное прохождение ГИА по четырем  учебным  предметам (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обязательным предметам (русский язык и математика) и по двум предметам по выбору)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9" y="212292"/>
            <a:ext cx="1628747" cy="5735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428604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50825" y="1563688"/>
            <a:ext cx="8321703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Экзамен </a:t>
            </a: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состоит из 2х частей: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Письменная (первые 4 раздела – 2 часа (120 мин.)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Устная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( 5 раздел – 15 мин.,  ОВЗ – 45 мин.)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комплект участника по каждой из частей входят: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 №1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 №2</a:t>
            </a:r>
          </a:p>
          <a:p>
            <a:pPr lvl="1"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КИМ</a:t>
            </a:r>
          </a:p>
          <a:p>
            <a:pPr algn="just">
              <a:spcAft>
                <a:spcPts val="600"/>
              </a:spcAft>
              <a:buFont typeface="Verdana" pitchFamily="34" charset="0"/>
              <a:buChar char="‒"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Исключение из процесса проведения экзамена Экзаменатора Собеседника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071670" y="928670"/>
            <a:ext cx="571504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Иностранные языки ГИА-9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102259"/>
            <a:ext cx="9164638" cy="61222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Аудитории для устного экзамена раздел «Говорение»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928802"/>
            <a:ext cx="8176534" cy="2751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Используется два типа аудиторий: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Аудитория ожидания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Аудитория проведения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71670" y="714356"/>
            <a:ext cx="4857784" cy="612229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Аудитория проведения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1285860"/>
            <a:ext cx="769191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Группа состоит  по количеству рабочих мест,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 не более 4-х;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Выдается конверт с ЭМ (КИМ, бланк №1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бланк №2);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Инструктаж: о порядке сдачи экзамена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заполнения бланков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143108" y="1357298"/>
            <a:ext cx="5214974" cy="4572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 smtClean="0"/>
              <a:t>Аудитория проведения</a:t>
            </a:r>
          </a:p>
          <a:p>
            <a:pPr algn="ctr"/>
            <a:r>
              <a:rPr lang="ru-RU" sz="1400" b="1" dirty="0" smtClean="0"/>
              <a:t>2 организатора, </a:t>
            </a:r>
          </a:p>
          <a:p>
            <a:pPr algn="ctr"/>
            <a:r>
              <a:rPr lang="ru-RU" sz="1400" b="1" dirty="0" smtClean="0"/>
              <a:t>рекомендуемое количество участников: от 2 до 4 </a:t>
            </a:r>
            <a:endParaRPr lang="ru-RU" sz="1400" b="1" dirty="0"/>
          </a:p>
        </p:txBody>
      </p:sp>
      <p:pic>
        <p:nvPicPr>
          <p:cNvPr id="1026" name="Picture 2" descr="C:\Users\rcoi\Desktop\o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6" y="71438"/>
            <a:ext cx="1928794" cy="642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14290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бюджетной учреждение «РЦОИ и ОКО»</a:t>
            </a:r>
            <a:endParaRPr lang="ru-RU" b="1" dirty="0"/>
          </a:p>
        </p:txBody>
      </p:sp>
      <p:pic>
        <p:nvPicPr>
          <p:cNvPr id="6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500034" y="1785926"/>
            <a:ext cx="1174874" cy="11748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3000372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Участники экзамена</a:t>
            </a:r>
          </a:p>
          <a:p>
            <a:r>
              <a:rPr lang="ru-RU" sz="1200" dirty="0" smtClean="0"/>
              <a:t>в аудитории ожидания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214950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Организатор</a:t>
            </a:r>
          </a:p>
          <a:p>
            <a:pPr algn="ctr"/>
            <a:r>
              <a:rPr lang="ru-RU" sz="1200" dirty="0" smtClean="0"/>
              <a:t>вне аудитории</a:t>
            </a:r>
            <a:endParaRPr lang="ru-RU" sz="1200" dirty="0"/>
          </a:p>
        </p:txBody>
      </p:sp>
      <p:pic>
        <p:nvPicPr>
          <p:cNvPr id="10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357158" y="3857628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11" name="TextBox 10"/>
          <p:cNvSpPr txBox="1"/>
          <p:nvPr/>
        </p:nvSpPr>
        <p:spPr>
          <a:xfrm>
            <a:off x="2893406" y="3571876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Организатор</a:t>
            </a:r>
          </a:p>
          <a:p>
            <a:r>
              <a:rPr lang="ru-RU" sz="1200" dirty="0" smtClean="0">
                <a:solidFill>
                  <a:schemeClr val="bg1"/>
                </a:solidFill>
              </a:rPr>
              <a:t>в аудитории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2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2928926" y="2214554"/>
            <a:ext cx="1257827" cy="1257827"/>
          </a:xfrm>
          <a:prstGeom prst="rect">
            <a:avLst/>
          </a:prstGeom>
          <a:noFill/>
          <a:effectLst/>
        </p:spPr>
      </p:pic>
      <p:pic>
        <p:nvPicPr>
          <p:cNvPr id="14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4040068" y="4214818"/>
            <a:ext cx="1174874" cy="117487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778748" y="5429264"/>
            <a:ext cx="17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Участники экзамена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6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5286380" y="2242611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17" name="TextBox 16"/>
          <p:cNvSpPr txBox="1"/>
          <p:nvPr/>
        </p:nvSpPr>
        <p:spPr>
          <a:xfrm>
            <a:off x="4929190" y="3652067"/>
            <a:ext cx="2105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Технический специалист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642910" y="3500438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429520" y="3000372"/>
            <a:ext cx="11430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2" descr="http://bl-studio.ru/upload/image/article/gruppyi-polzovateley-sayt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7572396" y="1357298"/>
            <a:ext cx="1174874" cy="1174874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286644" y="2571744"/>
            <a:ext cx="17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Участники экзамена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16787" y="3429000"/>
            <a:ext cx="1370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Выход из ППЭ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15" descr="http://21region.org/uploads/posts/2008-08/1220076460_user-256x256.pn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500958" y="3929066"/>
            <a:ext cx="1257827" cy="1257827"/>
          </a:xfrm>
          <a:prstGeom prst="rect">
            <a:avLst/>
          </a:prstGeom>
          <a:noFill/>
          <a:effectLst/>
        </p:spPr>
      </p:pic>
      <p:sp>
        <p:nvSpPr>
          <p:cNvPr id="24" name="TextBox 23"/>
          <p:cNvSpPr txBox="1"/>
          <p:nvPr/>
        </p:nvSpPr>
        <p:spPr>
          <a:xfrm>
            <a:off x="7429520" y="5715016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Организатор</a:t>
            </a:r>
          </a:p>
          <a:p>
            <a:pPr algn="ctr"/>
            <a:r>
              <a:rPr lang="ru-RU" sz="1200" dirty="0" smtClean="0"/>
              <a:t>вне аудитории</a:t>
            </a:r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1603</TotalTime>
  <Words>1407</Words>
  <Application>Microsoft Office PowerPoint</Application>
  <PresentationFormat>Экран (4:3)</PresentationFormat>
  <Paragraphs>155</Paragraphs>
  <Slides>17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Информационно-технологическое обеспечение проведения ГИА-9 и направления развития на 2016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«РЦОИ И ОКО»   Формирование РИС ОГЭ – 2016 </dc:title>
  <dc:creator>rcoi</dc:creator>
  <cp:lastModifiedBy>Admin</cp:lastModifiedBy>
  <cp:revision>148</cp:revision>
  <dcterms:created xsi:type="dcterms:W3CDTF">2016-02-17T02:08:27Z</dcterms:created>
  <dcterms:modified xsi:type="dcterms:W3CDTF">2016-04-12T01:33:12Z</dcterms:modified>
</cp:coreProperties>
</file>