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77" r:id="rId4"/>
    <p:sldId id="278" r:id="rId5"/>
    <p:sldId id="280" r:id="rId6"/>
    <p:sldId id="275" r:id="rId7"/>
    <p:sldId id="28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3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532" autoAdjust="0"/>
    <p:restoredTop sz="79885" autoAdjust="0"/>
  </p:normalViewPr>
  <p:slideViewPr>
    <p:cSldViewPr>
      <p:cViewPr varScale="1">
        <p:scale>
          <a:sx n="88" d="100"/>
          <a:sy n="88" d="100"/>
        </p:scale>
        <p:origin x="-23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375A7-0E13-478F-A0C9-A4C485A0AEBE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F7F48-60C7-4997-BF71-C299C69E1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aseline="0" dirty="0" smtClean="0"/>
              <a:t>Решением ОИВ и утвержденным Приказом МО и Н РБ №289 от 18.02.2016г. </a:t>
            </a:r>
            <a:r>
              <a:rPr lang="ru-RU" baseline="0" smtClean="0"/>
              <a:t>- Экзамен </a:t>
            </a:r>
            <a:r>
              <a:rPr lang="ru-RU" baseline="0" dirty="0" smtClean="0"/>
              <a:t>по иностранным языкам будет проводится в один день (письменная и устная часть раздел «Говорение») </a:t>
            </a:r>
            <a:endParaRPr kumimoji="0" lang="ru-RU" b="1" dirty="0" smtClean="0"/>
          </a:p>
          <a:p>
            <a:r>
              <a:rPr kumimoji="0" lang="ru-RU" b="1" dirty="0" smtClean="0"/>
              <a:t>Внесено только одно изменение – это исключение экзаменатора собеседника</a:t>
            </a:r>
            <a:r>
              <a:rPr kumimoji="0" lang="ru-RU" dirty="0" smtClean="0"/>
              <a:t>.</a:t>
            </a:r>
          </a:p>
          <a:p>
            <a:endParaRPr kumimoji="0"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F7F48-60C7-4997-BF71-C299C69E13A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1928802"/>
            <a:ext cx="7429552" cy="250033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40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Процедура </a:t>
            </a:r>
            <a:r>
              <a:rPr lang="ru-RU" sz="40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проведения иностранных языков</a:t>
            </a:r>
            <a:br>
              <a:rPr lang="ru-RU" sz="40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(устная часть) ГИА-9 </a:t>
            </a:r>
            <a:br>
              <a:rPr lang="ru-RU" sz="40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в 2016 году</a:t>
            </a:r>
            <a:endParaRPr lang="ru-RU" sz="4000" dirty="0">
              <a:solidFill>
                <a:srgbClr val="0070C0"/>
              </a:solidFill>
              <a:effectLst/>
            </a:endParaRPr>
          </a:p>
        </p:txBody>
      </p:sp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9" y="142867"/>
            <a:ext cx="1825913" cy="64292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57422" y="357166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учреждение «РЦОИ и ОКО»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500694" y="5786454"/>
            <a:ext cx="2945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Гл.специалист РЦОИ ЕГЭ</a:t>
            </a:r>
          </a:p>
          <a:p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Надагурова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Т.В.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9" y="212292"/>
            <a:ext cx="1628747" cy="57350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28794" y="428604"/>
            <a:ext cx="6786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3"/>
          <p:cNvSpPr>
            <a:spLocks noChangeArrowheads="1"/>
          </p:cNvSpPr>
          <p:nvPr/>
        </p:nvSpPr>
        <p:spPr bwMode="auto">
          <a:xfrm>
            <a:off x="250825" y="1563688"/>
            <a:ext cx="8321703" cy="340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buFont typeface="Verdana" pitchFamily="34" charset="0"/>
              <a:buChar char="‒"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Экзамен </a:t>
            </a: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состоит из 2х частей:</a:t>
            </a:r>
          </a:p>
          <a:p>
            <a:pPr lvl="1" algn="just">
              <a:spcAft>
                <a:spcPts val="600"/>
              </a:spcAft>
              <a:buFont typeface="Verdana" pitchFamily="34" charset="0"/>
              <a:buChar char="‒"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Письменная (первые 4 раздела – 2 часа (120 мин.)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spcAft>
                <a:spcPts val="600"/>
              </a:spcAft>
              <a:buFont typeface="Verdana" pitchFamily="34" charset="0"/>
              <a:buChar char="‒"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Устная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( 5 раздел – 15 мин.,  ОВЗ – 45 мин.)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  <a:buFont typeface="Verdana" pitchFamily="34" charset="0"/>
              <a:buChar char="‒"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комплект участника по каждой из частей входят:</a:t>
            </a:r>
          </a:p>
          <a:p>
            <a:pPr lvl="1" algn="just">
              <a:spcAft>
                <a:spcPts val="600"/>
              </a:spcAft>
              <a:buFont typeface="Verdana" pitchFamily="34" charset="0"/>
              <a:buChar char="‒"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Бланк №1</a:t>
            </a:r>
          </a:p>
          <a:p>
            <a:pPr lvl="1" algn="just">
              <a:spcAft>
                <a:spcPts val="600"/>
              </a:spcAft>
              <a:buFont typeface="Verdana" pitchFamily="34" charset="0"/>
              <a:buChar char="‒"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Бланк №2</a:t>
            </a:r>
          </a:p>
          <a:p>
            <a:pPr lvl="1" algn="just">
              <a:spcAft>
                <a:spcPts val="600"/>
              </a:spcAft>
              <a:buFont typeface="Verdana" pitchFamily="34" charset="0"/>
              <a:buChar char="‒"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КИМ</a:t>
            </a:r>
          </a:p>
          <a:p>
            <a:pPr algn="just">
              <a:spcAft>
                <a:spcPts val="600"/>
              </a:spcAft>
              <a:buFont typeface="Verdana" pitchFamily="34" charset="0"/>
              <a:buChar char="‒"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Исключение из процесса проведения экзамена Экзаменатора Собеседника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2071670" y="928670"/>
            <a:ext cx="571504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Иностранные языки ГИА-9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6" y="71438"/>
            <a:ext cx="1928794" cy="6429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6" y="21429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1102259"/>
            <a:ext cx="9164638" cy="612229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Аудитории для устного экзамена раздел «Говорение»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1928802"/>
            <a:ext cx="8176534" cy="27517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Используется два типа аудиторий: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Аудитория ожидания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Аудитория проведения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6" y="71438"/>
            <a:ext cx="1928794" cy="6429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6" y="21429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071670" y="714356"/>
            <a:ext cx="4857784" cy="612229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Аудитория проведения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2910" y="1285860"/>
            <a:ext cx="769191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Группа состоит  по количеству рабочих мест, 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 не более 4-х;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Выдается конверт с ЭМ (КИМ, бланк №1 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бланк №2);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Инструктаж: о порядке сдачи экзамена 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заполнения бланков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143108" y="1357298"/>
            <a:ext cx="5214974" cy="4572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b="1" dirty="0" smtClean="0"/>
              <a:t>Аудитория проведения</a:t>
            </a:r>
          </a:p>
          <a:p>
            <a:pPr algn="ctr"/>
            <a:r>
              <a:rPr lang="ru-RU" sz="1400" b="1" dirty="0" smtClean="0"/>
              <a:t>2 организатора, </a:t>
            </a:r>
          </a:p>
          <a:p>
            <a:pPr algn="ctr"/>
            <a:r>
              <a:rPr lang="ru-RU" sz="1400" b="1" dirty="0" smtClean="0"/>
              <a:t>рекомендуемое количество участников: от 2 до 4 </a:t>
            </a:r>
            <a:endParaRPr lang="ru-RU" sz="1400" b="1" dirty="0"/>
          </a:p>
        </p:txBody>
      </p:sp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6" y="71438"/>
            <a:ext cx="1928794" cy="6429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6" y="21429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pic>
        <p:nvPicPr>
          <p:cNvPr id="6" name="Picture 2" descr="http://bl-studio.ru/upload/image/article/gruppyi-polzovateley-sayta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</a:blip>
          <a:srcRect/>
          <a:stretch>
            <a:fillRect/>
          </a:stretch>
        </p:blipFill>
        <p:spPr bwMode="auto">
          <a:xfrm>
            <a:off x="500034" y="1785926"/>
            <a:ext cx="1174874" cy="117487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42844" y="3000372"/>
            <a:ext cx="1947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Участники </a:t>
            </a:r>
            <a:r>
              <a:rPr lang="ru-RU" sz="1200" dirty="0" smtClean="0"/>
              <a:t>экзамена</a:t>
            </a:r>
          </a:p>
          <a:p>
            <a:r>
              <a:rPr lang="ru-RU" sz="1200" dirty="0" smtClean="0"/>
              <a:t>в аудитории ожидания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57158" y="5214950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Организатор</a:t>
            </a:r>
          </a:p>
          <a:p>
            <a:pPr algn="ctr"/>
            <a:r>
              <a:rPr lang="ru-RU" sz="1200" dirty="0" smtClean="0"/>
              <a:t>вне аудитории</a:t>
            </a:r>
            <a:endParaRPr lang="ru-RU" sz="1200" dirty="0"/>
          </a:p>
        </p:txBody>
      </p:sp>
      <p:pic>
        <p:nvPicPr>
          <p:cNvPr id="10" name="Picture 15" descr="http://21region.org/uploads/posts/2008-08/1220076460_user-256x256.png"/>
          <p:cNvPicPr>
            <a:picLocks noChangeAspect="1" noChangeArrowheads="1"/>
          </p:cNvPicPr>
          <p:nvPr/>
        </p:nvPicPr>
        <p:blipFill>
          <a:blip r:embed="rId4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357158" y="3857628"/>
            <a:ext cx="1257827" cy="1257827"/>
          </a:xfrm>
          <a:prstGeom prst="rect">
            <a:avLst/>
          </a:prstGeom>
          <a:noFill/>
          <a:effectLst/>
        </p:spPr>
      </p:pic>
      <p:sp>
        <p:nvSpPr>
          <p:cNvPr id="11" name="TextBox 10"/>
          <p:cNvSpPr txBox="1"/>
          <p:nvPr/>
        </p:nvSpPr>
        <p:spPr>
          <a:xfrm>
            <a:off x="2893406" y="3571876"/>
            <a:ext cx="1178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Организатор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в аудитории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12" name="Picture 15" descr="http://21region.org/uploads/posts/2008-08/1220076460_user-256x256.png"/>
          <p:cNvPicPr>
            <a:picLocks noChangeAspect="1" noChangeArrowheads="1"/>
          </p:cNvPicPr>
          <p:nvPr/>
        </p:nvPicPr>
        <p:blipFill>
          <a:blip r:embed="rId4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2928926" y="2214554"/>
            <a:ext cx="1257827" cy="1257827"/>
          </a:xfrm>
          <a:prstGeom prst="rect">
            <a:avLst/>
          </a:prstGeom>
          <a:noFill/>
          <a:effectLst/>
        </p:spPr>
      </p:pic>
      <p:pic>
        <p:nvPicPr>
          <p:cNvPr id="14" name="Picture 2" descr="http://bl-studio.ru/upload/image/article/gruppyi-polzovateley-sayta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</a:blip>
          <a:srcRect/>
          <a:stretch>
            <a:fillRect/>
          </a:stretch>
        </p:blipFill>
        <p:spPr bwMode="auto">
          <a:xfrm>
            <a:off x="4040068" y="4214818"/>
            <a:ext cx="1174874" cy="1174874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3778748" y="5429264"/>
            <a:ext cx="1721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Участники экзамена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16" name="Picture 15" descr="http://21region.org/uploads/posts/2008-08/1220076460_user-256x256.png"/>
          <p:cNvPicPr>
            <a:picLocks noChangeAspect="1" noChangeArrowheads="1"/>
          </p:cNvPicPr>
          <p:nvPr/>
        </p:nvPicPr>
        <p:blipFill>
          <a:blip r:embed="rId4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5286380" y="2242611"/>
            <a:ext cx="1257827" cy="1257827"/>
          </a:xfrm>
          <a:prstGeom prst="rect">
            <a:avLst/>
          </a:prstGeom>
          <a:noFill/>
          <a:effectLst/>
        </p:spPr>
      </p:pic>
      <p:sp>
        <p:nvSpPr>
          <p:cNvPr id="17" name="TextBox 16"/>
          <p:cNvSpPr txBox="1"/>
          <p:nvPr/>
        </p:nvSpPr>
        <p:spPr>
          <a:xfrm>
            <a:off x="4929190" y="3652067"/>
            <a:ext cx="21050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Технический специалист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642910" y="3500438"/>
            <a:ext cx="114300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7429520" y="3000372"/>
            <a:ext cx="114300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Picture 2" descr="http://bl-studio.ru/upload/image/article/gruppyi-polzovateley-sayta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</a:blip>
          <a:srcRect/>
          <a:stretch>
            <a:fillRect/>
          </a:stretch>
        </p:blipFill>
        <p:spPr bwMode="auto">
          <a:xfrm>
            <a:off x="7572396" y="1357298"/>
            <a:ext cx="1174874" cy="1174874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7286644" y="2571744"/>
            <a:ext cx="1721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Участники экзамена</a:t>
            </a:r>
            <a:endParaRPr lang="ru-RU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7416787" y="3429000"/>
            <a:ext cx="13700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Выход из ППЭ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15" descr="http://21region.org/uploads/posts/2008-08/1220076460_user-256x256.png"/>
          <p:cNvPicPr>
            <a:picLocks noChangeAspect="1" noChangeArrowheads="1"/>
          </p:cNvPicPr>
          <p:nvPr/>
        </p:nvPicPr>
        <p:blipFill>
          <a:blip r:embed="rId4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7500958" y="3929066"/>
            <a:ext cx="1257827" cy="1257827"/>
          </a:xfrm>
          <a:prstGeom prst="rect">
            <a:avLst/>
          </a:prstGeom>
          <a:noFill/>
          <a:effectLst/>
        </p:spPr>
      </p:pic>
      <p:sp>
        <p:nvSpPr>
          <p:cNvPr id="24" name="TextBox 23"/>
          <p:cNvSpPr txBox="1"/>
          <p:nvPr/>
        </p:nvSpPr>
        <p:spPr>
          <a:xfrm>
            <a:off x="7429520" y="5715016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Организатор</a:t>
            </a:r>
          </a:p>
          <a:p>
            <a:pPr algn="ctr"/>
            <a:r>
              <a:rPr lang="ru-RU" sz="1200" dirty="0" smtClean="0"/>
              <a:t>вне аудитории</a:t>
            </a:r>
            <a:endParaRPr lang="ru-RU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6" y="71438"/>
            <a:ext cx="1928794" cy="6429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6" y="21429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928794" y="1142984"/>
            <a:ext cx="5697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Обработка результатов экзаменов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1785926"/>
            <a:ext cx="8444235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Сканирование и верификация бланков №1 и №2;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Задания с развернутым ответом (проверяются 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экспертами ПК);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Устная часть (прослушивание аудиозаписи 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экспертами ПК).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6" y="71438"/>
            <a:ext cx="1928794" cy="6429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6" y="21429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00100" y="2639793"/>
            <a:ext cx="7286676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65125" indent="-255588" algn="ctr" eaLnBrk="0" fontAlgn="auto" hangingPunct="0">
              <a:spcBef>
                <a:spcPts val="600"/>
              </a:spcBef>
              <a:spcAft>
                <a:spcPts val="0"/>
              </a:spcAft>
              <a:buClr>
                <a:schemeClr val="tx2">
                  <a:lumMod val="95000"/>
                  <a:lumOff val="5000"/>
                </a:schemeClr>
              </a:buClr>
              <a:buSzPct val="68000"/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ВНИМАНИЕ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3600" u="sng" dirty="0" smtClean="0">
              <a:solidFill>
                <a:srgbClr val="76CF0B"/>
              </a:solidFill>
              <a:latin typeface="Franklin Gothic Dem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1179</TotalTime>
  <Words>295</Words>
  <PresentationFormat>Экран (4:3)</PresentationFormat>
  <Paragraphs>55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   Процедура проведения иностранных языков (устная часть) ГИА-9  в 2016 году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ГБУ «РЦОИ И ОКО»   Формирование РИС ОГЭ – 2016 </dc:title>
  <dc:creator>rcoi</dc:creator>
  <cp:lastModifiedBy>rcoi</cp:lastModifiedBy>
  <cp:revision>117</cp:revision>
  <dcterms:created xsi:type="dcterms:W3CDTF">2016-02-17T02:08:27Z</dcterms:created>
  <dcterms:modified xsi:type="dcterms:W3CDTF">2016-03-15T05:44:15Z</dcterms:modified>
</cp:coreProperties>
</file>